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86" r:id="rId2"/>
    <p:sldId id="279" r:id="rId3"/>
    <p:sldId id="264" r:id="rId4"/>
    <p:sldId id="277" r:id="rId5"/>
    <p:sldId id="257" r:id="rId6"/>
    <p:sldId id="280" r:id="rId7"/>
    <p:sldId id="273" r:id="rId8"/>
    <p:sldId id="283" r:id="rId9"/>
    <p:sldId id="274" r:id="rId10"/>
    <p:sldId id="269" r:id="rId11"/>
    <p:sldId id="270" r:id="rId12"/>
    <p:sldId id="271" r:id="rId13"/>
    <p:sldId id="284" r:id="rId14"/>
    <p:sldId id="276" r:id="rId15"/>
    <p:sldId id="272" r:id="rId16"/>
    <p:sldId id="278" r:id="rId17"/>
    <p:sldId id="266" r:id="rId18"/>
    <p:sldId id="281" r:id="rId19"/>
    <p:sldId id="282" r:id="rId20"/>
    <p:sldId id="285" r:id="rId2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99941-C92A-4407-96A7-1B6B4217A945}" type="datetimeFigureOut">
              <a:rPr lang="en-GB" smtClean="0"/>
              <a:t>24/10/2011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16ECC-E37D-4BFF-BA83-F9521ABE6C3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515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6D82-74BF-48C8-9B8F-E5F156746DBA}" type="datetimeFigureOut">
              <a:rPr lang="en-GB" smtClean="0"/>
              <a:t>24/10/2011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0461-AF84-4FCC-80E3-C650AC150CE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6D82-74BF-48C8-9B8F-E5F156746DBA}" type="datetimeFigureOut">
              <a:rPr lang="en-GB" smtClean="0"/>
              <a:t>24/10/2011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0461-AF84-4FCC-80E3-C650AC150CE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6D82-74BF-48C8-9B8F-E5F156746DBA}" type="datetimeFigureOut">
              <a:rPr lang="en-GB" smtClean="0"/>
              <a:t>24/10/2011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0461-AF84-4FCC-80E3-C650AC150CEE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6D82-74BF-48C8-9B8F-E5F156746DBA}" type="datetimeFigureOut">
              <a:rPr lang="en-GB" smtClean="0"/>
              <a:t>24/10/2011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0461-AF84-4FCC-80E3-C650AC150CE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6D82-74BF-48C8-9B8F-E5F156746DBA}" type="datetimeFigureOut">
              <a:rPr lang="en-GB" smtClean="0"/>
              <a:t>24/10/2011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0461-AF84-4FCC-80E3-C650AC150CE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6D82-74BF-48C8-9B8F-E5F156746DBA}" type="datetimeFigureOut">
              <a:rPr lang="en-GB" smtClean="0"/>
              <a:t>24/10/2011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0461-AF84-4FCC-80E3-C650AC150CE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6D82-74BF-48C8-9B8F-E5F156746DBA}" type="datetimeFigureOut">
              <a:rPr lang="en-GB" smtClean="0"/>
              <a:t>24/10/2011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0461-AF84-4FCC-80E3-C650AC150CE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6D82-74BF-48C8-9B8F-E5F156746DBA}" type="datetimeFigureOut">
              <a:rPr lang="en-GB" smtClean="0"/>
              <a:t>24/10/2011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0461-AF84-4FCC-80E3-C650AC150CE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6D82-74BF-48C8-9B8F-E5F156746DBA}" type="datetimeFigureOut">
              <a:rPr lang="en-GB" smtClean="0"/>
              <a:t>24/10/2011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0461-AF84-4FCC-80E3-C650AC150CE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6D82-74BF-48C8-9B8F-E5F156746DBA}" type="datetimeFigureOut">
              <a:rPr lang="en-GB" smtClean="0"/>
              <a:t>24/10/2011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0461-AF84-4FCC-80E3-C650AC150CE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6D82-74BF-48C8-9B8F-E5F156746DBA}" type="datetimeFigureOut">
              <a:rPr lang="en-GB" smtClean="0"/>
              <a:t>24/10/2011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0461-AF84-4FCC-80E3-C650AC150CE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1F06D82-74BF-48C8-9B8F-E5F156746DBA}" type="datetimeFigureOut">
              <a:rPr lang="en-GB" smtClean="0"/>
              <a:t>24/10/2011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670461-AF84-4FCC-80E3-C650AC150CE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mailto:jenni.jones@wlv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GJbiw_bOFm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wd-youth.info/.../youth_mentor.../myths_and_facts_about_%20mentoring.doc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mailto:jenni.jones@wlv.ac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youtu.be/9X7pwsDWRJ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Relationship Id="rId9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bb6l4ZY3fZ0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_4xU89KZ-mI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26522" y="1340768"/>
            <a:ext cx="8021941" cy="2088232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Learning </a:t>
            </a:r>
            <a:r>
              <a:rPr lang="en-GB" sz="3600" b="1" dirty="0"/>
              <a:t>about learning </a:t>
            </a:r>
            <a:r>
              <a:rPr lang="en-GB" sz="3600" b="1" dirty="0" smtClean="0"/>
              <a:t>from </a:t>
            </a:r>
            <a:r>
              <a:rPr lang="en-GB" sz="3600" b="1" dirty="0"/>
              <a:t>mentoring women </a:t>
            </a:r>
            <a:r>
              <a:rPr lang="en-GB" sz="3600" b="1" dirty="0" smtClean="0"/>
              <a:t>in </a:t>
            </a:r>
            <a:r>
              <a:rPr lang="en-GB" sz="3600" b="1" dirty="0"/>
              <a:t>the public </a:t>
            </a:r>
            <a:r>
              <a:rPr lang="en-GB" sz="3600" b="1" dirty="0" smtClean="0"/>
              <a:t>sector</a:t>
            </a:r>
            <a:endParaRPr lang="en-GB" sz="3600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3717031"/>
            <a:ext cx="6080720" cy="1312169"/>
          </a:xfrm>
        </p:spPr>
        <p:txBody>
          <a:bodyPr>
            <a:normAutofit fontScale="85000" lnSpcReduction="10000"/>
          </a:bodyPr>
          <a:lstStyle/>
          <a:p>
            <a:pPr algn="l"/>
            <a:endParaRPr lang="en-GB" dirty="0" smtClean="0"/>
          </a:p>
          <a:p>
            <a:pPr algn="l"/>
            <a:endParaRPr lang="en-GB" dirty="0"/>
          </a:p>
          <a:p>
            <a:pPr algn="l"/>
            <a:r>
              <a:rPr lang="en-GB" b="1" dirty="0" err="1" smtClean="0"/>
              <a:t>Jenni</a:t>
            </a:r>
            <a:r>
              <a:rPr lang="en-GB" b="1" dirty="0" smtClean="0"/>
              <a:t> Jones (University of </a:t>
            </a:r>
            <a:r>
              <a:rPr lang="en-GB" b="1" dirty="0" smtClean="0"/>
              <a:t>Wolverhampton Business School)</a:t>
            </a:r>
            <a:endParaRPr lang="en-GB" b="1" dirty="0" smtClean="0"/>
          </a:p>
          <a:p>
            <a:pPr algn="l"/>
            <a:r>
              <a:rPr lang="en-GB" dirty="0" smtClean="0">
                <a:hlinkClick r:id="rId2"/>
              </a:rPr>
              <a:t>jenni.jones@wlv.ac.uk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7" name="Picture 35" descr="C:\Users\Jenni\AppData\Local\Microsoft\Windows\Temporary Internet Files\Content.IE5\0HO1FTJB\MM900356713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6672"/>
            <a:ext cx="1241200" cy="1055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95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777869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FFCC00"/>
              </a:buClr>
              <a:buFontTx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 Learning much larger in volume and depth than expected at the start for both parties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 Depth of learning increased over time; (knowledge/skills first, personal development later)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 Mentees gained large amount of unexpected learning about social networks/connections 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 Mentors gained unexpected knowledge and skills and surprised by personal insights </a:t>
            </a:r>
            <a:endParaRPr lang="en-GB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Huge amount of personal learning for both parties (mentors slower re personal developmental insights) 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 Changes were made as a result of the learning for both parties (within 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the mentoring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, job &amp; beyond)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 Both parties gained increased confidence, clarity and self awareness 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mentors and mentees perceived they were learning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700808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7030A0"/>
                </a:solidFill>
                <a:hlinkClick r:id="rId2"/>
              </a:rPr>
              <a:t>http://</a:t>
            </a:r>
            <a:r>
              <a:rPr lang="en-GB" sz="1200" dirty="0" smtClean="0">
                <a:solidFill>
                  <a:srgbClr val="7030A0"/>
                </a:solidFill>
                <a:hlinkClick r:id="rId2"/>
              </a:rPr>
              <a:t>youtu.be/GJbiw_bOFmY</a:t>
            </a:r>
            <a:r>
              <a:rPr lang="en-GB" sz="1200" dirty="0" smtClean="0">
                <a:solidFill>
                  <a:srgbClr val="7030A0"/>
                </a:solidFill>
              </a:rPr>
              <a:t> </a:t>
            </a:r>
            <a:endParaRPr lang="en-GB" sz="1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3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FFCC00"/>
              </a:buClr>
              <a:buFontTx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 Mentees not expect to learn through observation/role models but seems KEY to their 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learning;</a:t>
            </a:r>
          </a:p>
          <a:p>
            <a:pPr marL="0" indent="0">
              <a:buClr>
                <a:srgbClr val="FFCC00"/>
              </a:buClr>
              <a:buNone/>
            </a:pPr>
            <a:r>
              <a:rPr lang="en-GB" dirty="0" smtClean="0"/>
              <a:t>‘</a:t>
            </a:r>
            <a:r>
              <a:rPr lang="en-GB" dirty="0"/>
              <a:t>I’m learning from a relevant role model. My mentor has had similar experiences and I can aspire to what she has done. I think to myself, what am I being lazy about? She’s done it.’ (Mentee/March 2011)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Positive mentor attributes contributed to the learning e.g. being encouraging but 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this was not 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expected!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 Mentors less clear about the process 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of how they learnt but 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perceive learning mostly through self reflection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 Feedback is enabling learning for both parties and encouraging change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54344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HOW they perceived this learning was achieved for both parties</a:t>
            </a: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12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708920"/>
            <a:ext cx="7408333" cy="3450696"/>
          </a:xfrm>
        </p:spPr>
        <p:txBody>
          <a:bodyPr/>
          <a:lstStyle/>
          <a:p>
            <a:pPr>
              <a:buClr>
                <a:srgbClr val="FFCC00"/>
              </a:buClr>
              <a:buFontTx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 Varied management understanding and commitment – both enabling and hindering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Having other 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developmental relationships; limited networks = using mentoring more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 Relationship/personality factors; similarities seem to help. But question support Vs. challenge?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 Difficult times for the 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Police, 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but changing environment is not overly restrictive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507288" cy="1296144"/>
          </a:xfrm>
        </p:spPr>
        <p:txBody>
          <a:bodyPr>
            <a:normAutofit fontScale="90000"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Which factors they felt contributed </a:t>
            </a:r>
            <a:r>
              <a:rPr lang="en-GB" sz="4000" dirty="0" smtClean="0">
                <a:solidFill>
                  <a:schemeClr val="bg1"/>
                </a:solidFill>
              </a:rPr>
              <a:t/>
            </a:r>
            <a:br>
              <a:rPr lang="en-GB" sz="4000" dirty="0" smtClean="0">
                <a:solidFill>
                  <a:schemeClr val="bg1"/>
                </a:solidFill>
              </a:rPr>
            </a:br>
            <a:r>
              <a:rPr lang="en-GB" sz="4000" dirty="0" smtClean="0">
                <a:solidFill>
                  <a:schemeClr val="bg1"/>
                </a:solidFill>
              </a:rPr>
              <a:t>(</a:t>
            </a:r>
            <a:r>
              <a:rPr lang="en-GB" sz="4000" dirty="0">
                <a:solidFill>
                  <a:schemeClr val="bg1"/>
                </a:solidFill>
              </a:rPr>
              <a:t>or not) to this learning for both parties</a:t>
            </a: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49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</a:t>
            </a:r>
            <a:r>
              <a:rPr lang="en-GB" dirty="0"/>
              <a:t>do you think this learning </a:t>
            </a:r>
            <a:r>
              <a:rPr lang="en-GB" dirty="0" smtClean="0"/>
              <a:t>transferred </a:t>
            </a:r>
            <a:r>
              <a:rPr lang="en-GB" dirty="0"/>
              <a:t>into the </a:t>
            </a:r>
            <a:r>
              <a:rPr lang="en-GB" dirty="0" smtClean="0"/>
              <a:t>job for the mentees?</a:t>
            </a:r>
          </a:p>
          <a:p>
            <a:r>
              <a:rPr lang="en-GB" dirty="0"/>
              <a:t>How do you think this learning transferred into the job for the </a:t>
            </a:r>
            <a:r>
              <a:rPr lang="en-GB" dirty="0" smtClean="0"/>
              <a:t>mentors?</a:t>
            </a:r>
            <a:endParaRPr lang="en-GB" dirty="0"/>
          </a:p>
          <a:p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How do you think this could be </a:t>
            </a:r>
            <a:r>
              <a:rPr lang="en-GB" dirty="0" smtClean="0"/>
              <a:t>measured? </a:t>
            </a:r>
          </a:p>
          <a:p>
            <a:r>
              <a:rPr lang="en-GB" dirty="0"/>
              <a:t> </a:t>
            </a:r>
            <a:r>
              <a:rPr lang="en-GB" dirty="0" smtClean="0"/>
              <a:t>What tangible/intangibles can be shown to </a:t>
            </a:r>
            <a:r>
              <a:rPr lang="en-GB" dirty="0" smtClean="0"/>
              <a:t>senior managers</a:t>
            </a:r>
            <a:r>
              <a:rPr lang="en-GB" dirty="0" smtClean="0"/>
              <a:t>?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</a:t>
            </a:r>
            <a:r>
              <a:rPr lang="en-GB" dirty="0" smtClean="0"/>
              <a:t>do you think this learning </a:t>
            </a:r>
            <a:r>
              <a:rPr lang="en-GB" dirty="0" smtClean="0"/>
              <a:t>transferred </a:t>
            </a:r>
            <a:r>
              <a:rPr lang="en-GB" dirty="0" smtClean="0"/>
              <a:t>into the </a:t>
            </a:r>
            <a:r>
              <a:rPr lang="en-GB" dirty="0" smtClean="0"/>
              <a:t>workplace?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84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2492896"/>
            <a:ext cx="8784975" cy="4365103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‘Through mentoring I have learnt to help people see the solution for themselves and I’m now using this on the phone with our customers.’ (Mentor/March 2011)</a:t>
            </a:r>
          </a:p>
          <a:p>
            <a:r>
              <a:rPr lang="en-GB" dirty="0"/>
              <a:t>‘I have learnt to listen in a different way; my answer is not necessarily their answer. I have learnt to focus on my teams needs and not to drive things as much.’ (Mentor/March 2011)</a:t>
            </a:r>
          </a:p>
          <a:p>
            <a:r>
              <a:rPr lang="en-GB" dirty="0"/>
              <a:t>‘I seem quite a confident person but I can be quite apologetic. I have been told this by various people but I have ignored this. My mentor recognised this and asked me why I was putting myself down. I felt I was being polite. She told me to think about the language that I use…also, I wasn’t getting promotion and felt this could be a contributing factor…I have been able to change my tone and how I talk to others. I had heard this from lots of avenues but I believed my mentor as she was a fresh face and I listened to that. She had no agenda and she was there to help me…I have since been promoted. I have raised self-awareness…a light switched on for me.’ (Mentee/March 2011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/>
              <a:t>‘I’m nearing the end of my working life now and I’m thinking if I could have had someone to steer me, where would I be now? I wished I’d been pushed.’ (Mentor/June 2011)</a:t>
            </a:r>
          </a:p>
          <a:p>
            <a:r>
              <a:rPr lang="en-GB" dirty="0"/>
              <a:t>‘Heightened awareness of my own situation has enabled me to help team members in a similar situation.’ (Mentor/June 2011)</a:t>
            </a:r>
          </a:p>
          <a:p>
            <a:r>
              <a:rPr lang="en-GB" dirty="0"/>
              <a:t>‘I tend to be more open-minded now, when meeting new people. I have recently changed roles and welcomed any support and friendship, whatever the rank! I am willing to allow relationships at work to develop more now.’ (Mentee/June 2011)</a:t>
            </a:r>
          </a:p>
          <a:p>
            <a:r>
              <a:rPr lang="en-GB" dirty="0"/>
              <a:t>‘As a result of increased confidence. I now take a more active role in meetings, therefore providing an improved service to colleagues.’ (Mentee/June 2011)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BEYOND mentoring</a:t>
            </a:r>
            <a:endParaRPr lang="en-GB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7164288" y="1368062"/>
            <a:ext cx="914400" cy="612648"/>
          </a:xfrm>
          <a:prstGeom prst="wedgeRoundRectCallout">
            <a:avLst>
              <a:gd name="adj1" fmla="val 72674"/>
              <a:gd name="adj2" fmla="val 33425"/>
              <a:gd name="adj3" fmla="val 16667"/>
            </a:avLst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34" descr="C:\Users\Jenni\AppData\Local\Microsoft\Windows\Temporary Internet Files\Content.IE5\0HO1FTJB\MC90043392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566" y="1268760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164288" y="1412776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I’ve used it lots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8782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CC00"/>
              </a:buClr>
              <a:buFontTx/>
              <a:buChar char="•"/>
            </a:pPr>
            <a:r>
              <a:rPr lang="en-GB" u="sng" dirty="0">
                <a:solidFill>
                  <a:schemeClr val="bg2">
                    <a:lumMod val="25000"/>
                  </a:schemeClr>
                </a:solidFill>
              </a:rPr>
              <a:t>Mentoring is perceived to make a positive difference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Much personal learning is gained by both parties; expected and unexpected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Deeper, more personal learning comes over time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Observation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, mentor attributes, feedback and self reflection encourage learning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Context is important but keen mentors/mentees will make it 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happen anyway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</a:rPr>
              <a:t>Mentoring should be seen as an investment, not a </a:t>
            </a:r>
            <a:r>
              <a:rPr lang="en-GB" i="1" dirty="0" smtClean="0">
                <a:solidFill>
                  <a:schemeClr val="bg2">
                    <a:lumMod val="25000"/>
                  </a:schemeClr>
                </a:solidFill>
              </a:rPr>
              <a:t>cost</a:t>
            </a:r>
            <a:endParaRPr lang="en-GB" i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learning…</a:t>
            </a:r>
            <a:endParaRPr lang="en-GB" dirty="0"/>
          </a:p>
        </p:txBody>
      </p:sp>
      <p:pic>
        <p:nvPicPr>
          <p:cNvPr id="4" name="Picture 31" descr="C:\Users\Jenni\AppData\Local\Microsoft\Windows\Temporary Internet Files\Content.IE5\00B3XLFI\MC9004460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810666" cy="152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4" descr="C:\Users\Jenni\AppData\Local\Microsoft\Windows\Temporary Internet Files\Content.IE5\0HO1FTJB\MC90043392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64326"/>
            <a:ext cx="1442616" cy="1442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41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948405" cy="3993893"/>
          </a:xfrm>
        </p:spPr>
        <p:txBody>
          <a:bodyPr>
            <a:normAutofit/>
          </a:bodyPr>
          <a:lstStyle/>
          <a:p>
            <a:r>
              <a:rPr lang="en-GB" dirty="0" smtClean="0"/>
              <a:t> Ensure management commitment from the start</a:t>
            </a:r>
          </a:p>
          <a:p>
            <a:r>
              <a:rPr lang="en-GB" dirty="0"/>
              <a:t> </a:t>
            </a:r>
            <a:r>
              <a:rPr lang="en-GB" dirty="0" smtClean="0"/>
              <a:t>Advertise, communicate, sell, sell, sell</a:t>
            </a:r>
          </a:p>
          <a:p>
            <a:r>
              <a:rPr lang="en-GB" dirty="0"/>
              <a:t> </a:t>
            </a:r>
            <a:r>
              <a:rPr lang="en-GB" dirty="0" smtClean="0"/>
              <a:t>Be careful with matching</a:t>
            </a:r>
          </a:p>
          <a:p>
            <a:r>
              <a:rPr lang="en-GB" dirty="0"/>
              <a:t> </a:t>
            </a:r>
            <a:r>
              <a:rPr lang="en-GB" dirty="0" smtClean="0"/>
              <a:t>Ensure training for all mentors – raise self awareness</a:t>
            </a:r>
          </a:p>
          <a:p>
            <a:r>
              <a:rPr lang="en-GB" dirty="0"/>
              <a:t> </a:t>
            </a:r>
            <a:r>
              <a:rPr lang="en-GB" dirty="0" smtClean="0"/>
              <a:t>Offer support for mentors throughout (not alone!)</a:t>
            </a:r>
          </a:p>
          <a:p>
            <a:r>
              <a:rPr lang="en-GB" dirty="0"/>
              <a:t> </a:t>
            </a:r>
            <a:r>
              <a:rPr lang="en-GB" dirty="0" smtClean="0"/>
              <a:t>Monitor and evaluate throughout</a:t>
            </a:r>
          </a:p>
          <a:p>
            <a:r>
              <a:rPr lang="en-GB" dirty="0"/>
              <a:t> </a:t>
            </a:r>
            <a:r>
              <a:rPr lang="en-GB" dirty="0" smtClean="0"/>
              <a:t>Show the benefits; advertise</a:t>
            </a:r>
            <a:r>
              <a:rPr lang="en-GB" dirty="0"/>
              <a:t>, communicate, sell, sell, sell</a:t>
            </a:r>
          </a:p>
          <a:p>
            <a:r>
              <a:rPr lang="en-GB" dirty="0" smtClean="0"/>
              <a:t> Keep it going….</a:t>
            </a:r>
            <a:r>
              <a:rPr lang="en-GB" dirty="0" smtClean="0">
                <a:sym typeface="Wingdings" pitchFamily="2" charset="2"/>
              </a:rPr>
              <a:t> 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Some practical hints and tips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54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Myths and facts about mentoring</a:t>
            </a:r>
            <a:br>
              <a:rPr lang="en-GB" sz="3200" smtClean="0"/>
            </a:br>
            <a:r>
              <a:rPr lang="en-GB" sz="900" smtClean="0"/>
              <a:t>Adapted from </a:t>
            </a:r>
            <a:r>
              <a:rPr lang="en-GB" sz="900" b="0" i="1" smtClean="0">
                <a:hlinkClick r:id="rId2"/>
              </a:rPr>
              <a:t>www.ncwd-y</a:t>
            </a:r>
            <a:r>
              <a:rPr lang="en-GB" sz="900" i="1" smtClean="0">
                <a:hlinkClick r:id="rId2"/>
              </a:rPr>
              <a:t>out</a:t>
            </a:r>
            <a:r>
              <a:rPr lang="en-GB" sz="900" b="0" i="1" smtClean="0">
                <a:hlinkClick r:id="rId2"/>
              </a:rPr>
              <a:t>h.info/.../y</a:t>
            </a:r>
            <a:r>
              <a:rPr lang="en-GB" sz="900" i="1" smtClean="0">
                <a:hlinkClick r:id="rId2"/>
              </a:rPr>
              <a:t>out</a:t>
            </a:r>
            <a:r>
              <a:rPr lang="en-GB" sz="900" b="0" i="1" smtClean="0">
                <a:hlinkClick r:id="rId2"/>
              </a:rPr>
              <a:t>h_</a:t>
            </a:r>
            <a:r>
              <a:rPr lang="en-GB" sz="900" i="1" smtClean="0">
                <a:hlinkClick r:id="rId2"/>
              </a:rPr>
              <a:t>mentor</a:t>
            </a:r>
            <a:r>
              <a:rPr lang="en-GB" sz="900" b="0" i="1" smtClean="0">
                <a:hlinkClick r:id="rId2"/>
              </a:rPr>
              <a:t>.../myths_and_</a:t>
            </a:r>
            <a:r>
              <a:rPr lang="en-GB" sz="900" i="1" smtClean="0">
                <a:hlinkClick r:id="rId2"/>
              </a:rPr>
              <a:t>facts</a:t>
            </a:r>
            <a:r>
              <a:rPr lang="en-GB" sz="900" b="0" i="1" smtClean="0">
                <a:hlinkClick r:id="rId2"/>
              </a:rPr>
              <a:t>_ab</a:t>
            </a:r>
            <a:r>
              <a:rPr lang="en-GB" sz="900" i="1" smtClean="0">
                <a:hlinkClick r:id="rId2"/>
              </a:rPr>
              <a:t>out</a:t>
            </a:r>
            <a:r>
              <a:rPr lang="en-GB" sz="900" b="0" i="1" smtClean="0">
                <a:hlinkClick r:id="rId2"/>
              </a:rPr>
              <a:t>_ </a:t>
            </a:r>
            <a:r>
              <a:rPr lang="en-GB" sz="900" i="1" smtClean="0">
                <a:hlinkClick r:id="rId2"/>
              </a:rPr>
              <a:t>mentoring</a:t>
            </a:r>
            <a:r>
              <a:rPr lang="en-GB" sz="900" b="0" i="1" smtClean="0">
                <a:hlinkClick r:id="rId2"/>
              </a:rPr>
              <a:t>.doc</a:t>
            </a:r>
            <a:r>
              <a:rPr lang="en-GB" sz="900" b="0" i="1" smtClean="0"/>
              <a:t> (A Mentoring Young People website)</a:t>
            </a:r>
            <a:endParaRPr lang="en-GB" sz="9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68029"/>
              </p:ext>
            </p:extLst>
          </p:nvPr>
        </p:nvGraphicFramePr>
        <p:xfrm>
          <a:off x="683569" y="1700808"/>
          <a:ext cx="7992888" cy="5157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6484"/>
                <a:gridCol w="3636404"/>
              </a:tblGrid>
              <a:tr h="168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</a:tabLst>
                      </a:pPr>
                      <a:r>
                        <a:rPr lang="en-US" sz="1000" dirty="0">
                          <a:effectLst/>
                        </a:rPr>
                        <a:t>MYTH</a:t>
                      </a: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533" marR="455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</a:tabLst>
                      </a:pPr>
                      <a:r>
                        <a:rPr lang="en-US" sz="1000" dirty="0">
                          <a:effectLst/>
                        </a:rPr>
                        <a:t>FACT</a:t>
                      </a: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533" marR="45533" marT="0" marB="0"/>
                </a:tc>
              </a:tr>
              <a:tr h="6735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</a:tabLst>
                      </a:pPr>
                      <a:r>
                        <a:rPr lang="en-US" sz="1000" dirty="0">
                          <a:effectLst/>
                        </a:rPr>
                        <a:t>You need a toga to be a mentor</a:t>
                      </a: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533" marR="455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</a:tabLst>
                      </a:pPr>
                      <a:r>
                        <a:rPr lang="en-US" sz="1000" dirty="0">
                          <a:effectLst/>
                        </a:rPr>
                        <a:t>Gone are the days of </a:t>
                      </a:r>
                      <a:r>
                        <a:rPr lang="en-US" sz="1000" dirty="0" smtClean="0">
                          <a:effectLst/>
                        </a:rPr>
                        <a:t>mentees</a:t>
                      </a:r>
                      <a:r>
                        <a:rPr lang="en-US" sz="1000" baseline="0" dirty="0" smtClean="0">
                          <a:effectLst/>
                        </a:rPr>
                        <a:t> </a:t>
                      </a:r>
                      <a:r>
                        <a:rPr lang="en-US" sz="1000" dirty="0" smtClean="0">
                          <a:effectLst/>
                        </a:rPr>
                        <a:t>sitting </a:t>
                      </a:r>
                      <a:r>
                        <a:rPr lang="en-US" sz="1000" dirty="0">
                          <a:effectLst/>
                        </a:rPr>
                        <a:t>at the feet of the wise one; you never know who might be a powerful learning </a:t>
                      </a:r>
                      <a:r>
                        <a:rPr lang="en-US" sz="1000" dirty="0" smtClean="0">
                          <a:effectLst/>
                        </a:rPr>
                        <a:t>influence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</a:tabLst>
                      </a:pP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533" marR="45533" marT="0" marB="0"/>
                </a:tc>
              </a:tr>
              <a:tr h="505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</a:tabLst>
                      </a:pPr>
                      <a:r>
                        <a:rPr lang="en-US" sz="1000" dirty="0">
                          <a:effectLst/>
                        </a:rPr>
                        <a:t>Mentoring only happens on a one-to-one, long-term, face-to-face basis</a:t>
                      </a: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533" marR="455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</a:tabLst>
                      </a:pPr>
                      <a:r>
                        <a:rPr lang="en-US" sz="1000" dirty="0">
                          <a:effectLst/>
                        </a:rPr>
                        <a:t>With modern technology mentoring can take place by e-mail, telephone, or fax and may only need a few </a:t>
                      </a:r>
                      <a:r>
                        <a:rPr lang="en-US" sz="1000" dirty="0" smtClean="0">
                          <a:effectLst/>
                        </a:rPr>
                        <a:t>hours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</a:tabLst>
                      </a:pP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533" marR="45533" marT="0" marB="0"/>
                </a:tc>
              </a:tr>
              <a:tr h="6735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</a:tabLst>
                      </a:pPr>
                      <a:r>
                        <a:rPr lang="en-US" sz="1000" dirty="0">
                          <a:effectLst/>
                        </a:rPr>
                        <a:t>Taking time to mentor decreases productivity</a:t>
                      </a: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533" marR="455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</a:tabLst>
                      </a:pPr>
                      <a:r>
                        <a:rPr lang="en-US" sz="1000" dirty="0">
                          <a:effectLst/>
                        </a:rPr>
                        <a:t>Mentoring improves productivity through better communication, goal clarity, increased commitment, and succession </a:t>
                      </a:r>
                      <a:r>
                        <a:rPr lang="en-US" sz="1000" dirty="0" smtClean="0">
                          <a:effectLst/>
                        </a:rPr>
                        <a:t>planning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</a:tabLst>
                      </a:pP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533" marR="45533" marT="0" marB="0"/>
                </a:tc>
              </a:tr>
              <a:tr h="8418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</a:tabLst>
                      </a:pPr>
                      <a:r>
                        <a:rPr lang="en-US" sz="1000" dirty="0">
                          <a:effectLst/>
                        </a:rPr>
                        <a:t>A mentor needs to be </a:t>
                      </a:r>
                      <a:r>
                        <a:rPr lang="en-US" sz="1000" dirty="0" smtClean="0">
                          <a:effectLst/>
                        </a:rPr>
                        <a:t>older </a:t>
                      </a:r>
                      <a:r>
                        <a:rPr lang="en-US" sz="1000" dirty="0">
                          <a:effectLst/>
                        </a:rPr>
                        <a:t>than the person he/she mentors</a:t>
                      </a: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533" marR="455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</a:tabLst>
                      </a:pPr>
                      <a:r>
                        <a:rPr lang="en-US" sz="1000" dirty="0" smtClean="0">
                          <a:effectLst/>
                        </a:rPr>
                        <a:t>Often more experienced</a:t>
                      </a:r>
                      <a:r>
                        <a:rPr lang="en-US" sz="1000" baseline="0" dirty="0" smtClean="0">
                          <a:effectLst/>
                        </a:rPr>
                        <a:t> mentors support mentees but per</a:t>
                      </a:r>
                      <a:r>
                        <a:rPr lang="en-US" sz="1000" dirty="0" smtClean="0">
                          <a:effectLst/>
                        </a:rPr>
                        <a:t>sonal </a:t>
                      </a:r>
                      <a:r>
                        <a:rPr lang="en-US" sz="1000" dirty="0">
                          <a:effectLst/>
                        </a:rPr>
                        <a:t>experience </a:t>
                      </a:r>
                      <a:r>
                        <a:rPr lang="en-US" sz="1000" dirty="0" smtClean="0">
                          <a:effectLst/>
                        </a:rPr>
                        <a:t> is </a:t>
                      </a:r>
                      <a:r>
                        <a:rPr lang="en-US" sz="1000" dirty="0">
                          <a:effectLst/>
                        </a:rPr>
                        <a:t>such a great teacher that younger people often have opportunities to mentor older workers; peers are often effective </a:t>
                      </a:r>
                      <a:r>
                        <a:rPr lang="en-US" sz="1000" dirty="0" smtClean="0">
                          <a:effectLst/>
                        </a:rPr>
                        <a:t>mentors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</a:tabLst>
                      </a:pP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533" marR="45533" marT="0" marB="0"/>
                </a:tc>
              </a:tr>
              <a:tr h="6735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</a:tabLst>
                      </a:pPr>
                      <a:r>
                        <a:rPr lang="en-US" sz="1000" dirty="0">
                          <a:effectLst/>
                        </a:rPr>
                        <a:t>Mentoring is a rare experience and only occurs for a few great people</a:t>
                      </a: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533" marR="455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</a:tabLst>
                      </a:pPr>
                      <a:r>
                        <a:rPr lang="en-US" sz="1000" dirty="0" smtClean="0">
                          <a:effectLst/>
                        </a:rPr>
                        <a:t>If possible, everyone </a:t>
                      </a:r>
                      <a:r>
                        <a:rPr lang="en-US" sz="1000" baseline="0" dirty="0" smtClean="0">
                          <a:effectLst/>
                        </a:rPr>
                        <a:t> should have a mentor, either formally or informally. In fact most people have had an informal mentor, some without knowing it.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</a:tabLst>
                      </a:pP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533" marR="45533" marT="0" marB="0"/>
                </a:tc>
              </a:tr>
              <a:tr h="505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</a:tabLst>
                      </a:pPr>
                      <a:r>
                        <a:rPr lang="en-US" sz="1000" dirty="0">
                          <a:effectLst/>
                        </a:rPr>
                        <a:t>Effective mentoring can take place just by matching an experienced mentor with a compatible </a:t>
                      </a:r>
                      <a:r>
                        <a:rPr lang="en-US" sz="1000" dirty="0" smtClean="0">
                          <a:effectLst/>
                        </a:rPr>
                        <a:t>mentee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533" marR="455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Matching without monitoring jeopardizes the value of mentoring for all parties</a:t>
                      </a:r>
                      <a:endParaRPr lang="en-GB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</a:tabLs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533" marR="45533" marT="0" marB="0"/>
                </a:tc>
              </a:tr>
              <a:tr h="505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</a:tabLst>
                      </a:pPr>
                      <a:r>
                        <a:rPr lang="en-US" sz="1000" dirty="0">
                          <a:effectLst/>
                        </a:rPr>
                        <a:t>The person being mentored is the only one who benefits from the relationship</a:t>
                      </a: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533" marR="455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</a:tabLst>
                      </a:pPr>
                      <a:r>
                        <a:rPr lang="en-US" sz="1000" dirty="0">
                          <a:effectLst/>
                        </a:rPr>
                        <a:t>For mentoring to be effective, all parties must perceive benefits; this is the principle of </a:t>
                      </a:r>
                      <a:r>
                        <a:rPr lang="en-US" sz="1000" dirty="0" smtClean="0">
                          <a:effectLst/>
                        </a:rPr>
                        <a:t>mutuality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</a:tabLst>
                      </a:pP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533" marR="45533" marT="0" marB="0"/>
                </a:tc>
              </a:tr>
              <a:tr h="610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</a:tabLst>
                      </a:pPr>
                      <a:r>
                        <a:rPr lang="en-US" sz="1000" dirty="0">
                          <a:effectLst/>
                        </a:rPr>
                        <a:t>The best mentors are those who set out to be mentors</a:t>
                      </a: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533" marR="455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</a:tabLst>
                      </a:pPr>
                      <a:r>
                        <a:rPr lang="en-US" sz="1000" dirty="0" smtClean="0">
                          <a:effectLst/>
                        </a:rPr>
                        <a:t>Willing volunteers make</a:t>
                      </a:r>
                      <a:r>
                        <a:rPr lang="en-US" sz="1000" baseline="0" dirty="0" smtClean="0">
                          <a:effectLst/>
                        </a:rPr>
                        <a:t> the best mentors but some attention needs to be paid to their m</a:t>
                      </a:r>
                      <a:r>
                        <a:rPr lang="en-US" sz="1000" dirty="0" smtClean="0">
                          <a:effectLst/>
                        </a:rPr>
                        <a:t>entor </a:t>
                      </a:r>
                      <a:r>
                        <a:rPr lang="en-US" sz="1000" dirty="0">
                          <a:effectLst/>
                        </a:rPr>
                        <a:t>attitudes and </a:t>
                      </a:r>
                      <a:r>
                        <a:rPr lang="en-US" sz="1000" dirty="0" err="1" smtClean="0">
                          <a:effectLst/>
                        </a:rPr>
                        <a:t>behaviours</a:t>
                      </a:r>
                      <a:r>
                        <a:rPr lang="en-US" sz="1000" dirty="0" smtClean="0">
                          <a:effectLst/>
                        </a:rPr>
                        <a:t> and ability to role model these</a:t>
                      </a: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533" marR="4553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41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 </a:t>
            </a:r>
            <a:r>
              <a:rPr lang="en-GB" dirty="0" smtClean="0"/>
              <a:t>2 case studies only (West Midlands/North West area)</a:t>
            </a:r>
          </a:p>
          <a:p>
            <a:r>
              <a:rPr lang="en-GB" dirty="0"/>
              <a:t> </a:t>
            </a:r>
            <a:r>
              <a:rPr lang="en-GB" dirty="0" smtClean="0"/>
              <a:t>Response rate</a:t>
            </a:r>
          </a:p>
          <a:p>
            <a:r>
              <a:rPr lang="en-GB" dirty="0"/>
              <a:t> </a:t>
            </a:r>
            <a:r>
              <a:rPr lang="en-GB" dirty="0" smtClean="0"/>
              <a:t>But some confidence that represents the group</a:t>
            </a:r>
          </a:p>
          <a:p>
            <a:r>
              <a:rPr lang="en-GB" dirty="0"/>
              <a:t> </a:t>
            </a:r>
            <a:r>
              <a:rPr lang="en-GB" dirty="0" smtClean="0"/>
              <a:t>Can’t generalise about all Police mentoring programmes or women’s only programmes</a:t>
            </a:r>
          </a:p>
          <a:p>
            <a:r>
              <a:rPr lang="en-GB" dirty="0"/>
              <a:t> </a:t>
            </a:r>
            <a:r>
              <a:rPr lang="en-GB" dirty="0" smtClean="0"/>
              <a:t>New programme(s) – commitment? </a:t>
            </a:r>
          </a:p>
          <a:p>
            <a:r>
              <a:rPr lang="en-GB" dirty="0" smtClean="0"/>
              <a:t> Positive bias</a:t>
            </a:r>
          </a:p>
          <a:p>
            <a:r>
              <a:rPr lang="en-GB" dirty="0"/>
              <a:t> </a:t>
            </a:r>
            <a:r>
              <a:rPr lang="en-GB" dirty="0" smtClean="0"/>
              <a:t>BUT interesting, qualitative and deep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 to the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40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708920"/>
            <a:ext cx="9144000" cy="4293096"/>
          </a:xfrm>
        </p:spPr>
        <p:txBody>
          <a:bodyPr>
            <a:noAutofit/>
          </a:bodyPr>
          <a:lstStyle/>
          <a:p>
            <a:r>
              <a:rPr lang="en-GB" sz="1200" dirty="0"/>
              <a:t>Bandura, A. (1976). Social learning perspective on </a:t>
            </a:r>
            <a:r>
              <a:rPr lang="en-GB" sz="1200" dirty="0" err="1"/>
              <a:t>behavior</a:t>
            </a:r>
            <a:r>
              <a:rPr lang="en-GB" sz="1200" dirty="0"/>
              <a:t> change. In A. Burton (Ed.), </a:t>
            </a:r>
            <a:r>
              <a:rPr lang="en-GB" sz="1200" i="1" dirty="0"/>
              <a:t>What makes </a:t>
            </a:r>
            <a:r>
              <a:rPr lang="en-GB" sz="1200" i="1" dirty="0" err="1"/>
              <a:t>behavior</a:t>
            </a:r>
            <a:r>
              <a:rPr lang="en-GB" sz="1200" i="1" dirty="0"/>
              <a:t> change possible?</a:t>
            </a:r>
            <a:r>
              <a:rPr lang="en-GB" sz="1200" dirty="0"/>
              <a:t> (pp. 34-57). New York: </a:t>
            </a:r>
            <a:r>
              <a:rPr lang="en-GB" sz="1200" dirty="0" smtClean="0"/>
              <a:t>Brunner/Mazel</a:t>
            </a:r>
          </a:p>
          <a:p>
            <a:r>
              <a:rPr lang="en-GB" sz="1200" dirty="0" smtClean="0"/>
              <a:t>Emerson</a:t>
            </a:r>
            <a:r>
              <a:rPr lang="en-GB" sz="1200" dirty="0"/>
              <a:t>, M (1976), ‘Social Exchange Theory’, </a:t>
            </a:r>
            <a:r>
              <a:rPr lang="en-GB" sz="1200" i="1" dirty="0"/>
              <a:t>Annual Review of Sociology</a:t>
            </a:r>
            <a:r>
              <a:rPr lang="en-GB" sz="1200" dirty="0"/>
              <a:t>, 2, 335-362 </a:t>
            </a:r>
          </a:p>
          <a:p>
            <a:r>
              <a:rPr lang="en-GB" sz="1200" dirty="0" err="1" smtClean="0"/>
              <a:t>Hezlett</a:t>
            </a:r>
            <a:r>
              <a:rPr lang="en-GB" sz="1200" dirty="0"/>
              <a:t>, S. A &amp; Gibson. S. K. (2005), ‘Mentoring and Human Resources Development: Where We </a:t>
            </a:r>
            <a:r>
              <a:rPr lang="en-GB" sz="1200" dirty="0" smtClean="0"/>
              <a:t>Are </a:t>
            </a:r>
            <a:r>
              <a:rPr lang="en-GB" sz="1200" dirty="0"/>
              <a:t>and Where We Need to Go’, </a:t>
            </a:r>
            <a:r>
              <a:rPr lang="en-GB" sz="1200" i="1" dirty="0"/>
              <a:t>Advances in Developing Human Resources</a:t>
            </a:r>
            <a:r>
              <a:rPr lang="en-GB" sz="1200" dirty="0"/>
              <a:t>, 4, 4, 446-469</a:t>
            </a:r>
          </a:p>
          <a:p>
            <a:r>
              <a:rPr lang="en-GB" sz="1200" dirty="0" smtClean="0"/>
              <a:t>Kolb</a:t>
            </a:r>
            <a:r>
              <a:rPr lang="en-GB" sz="1200" dirty="0"/>
              <a:t>, D. A. (1984), </a:t>
            </a:r>
            <a:r>
              <a:rPr lang="en-GB" sz="1200" i="1" dirty="0"/>
              <a:t>Experimental learning: Experience as the source of Learning and Development</a:t>
            </a:r>
            <a:r>
              <a:rPr lang="en-GB" sz="1200" dirty="0"/>
              <a:t>  </a:t>
            </a:r>
            <a:r>
              <a:rPr lang="en-GB" sz="1200" dirty="0" smtClean="0"/>
              <a:t>Englewood </a:t>
            </a:r>
            <a:r>
              <a:rPr lang="en-GB" sz="1200" dirty="0"/>
              <a:t>Cliffs, NJ: Prentice Hall</a:t>
            </a:r>
          </a:p>
          <a:p>
            <a:r>
              <a:rPr lang="en-GB" sz="1200" dirty="0" err="1" smtClean="0"/>
              <a:t>Kraiger</a:t>
            </a:r>
            <a:r>
              <a:rPr lang="en-GB" sz="1200" dirty="0"/>
              <a:t>, K., Ford, J. K., &amp; Salas, E. (1993), ‘Application of cognitive, skill-based, and affective </a:t>
            </a:r>
            <a:r>
              <a:rPr lang="en-GB" sz="1200" dirty="0" smtClean="0"/>
              <a:t>theories </a:t>
            </a:r>
            <a:r>
              <a:rPr lang="en-GB" sz="1200" dirty="0"/>
              <a:t>of learning outcomes to new methods of training evaluation’, </a:t>
            </a:r>
            <a:r>
              <a:rPr lang="en-GB" sz="1200" i="1" dirty="0"/>
              <a:t>Journal of Applied </a:t>
            </a:r>
            <a:r>
              <a:rPr lang="en-GB" sz="1200" i="1" dirty="0" smtClean="0"/>
              <a:t>Psychology</a:t>
            </a:r>
            <a:r>
              <a:rPr lang="en-GB" sz="1200" dirty="0"/>
              <a:t>, 78, 311-328 </a:t>
            </a:r>
          </a:p>
          <a:p>
            <a:r>
              <a:rPr lang="en-GB" sz="1200" dirty="0" err="1" smtClean="0"/>
              <a:t>Kram</a:t>
            </a:r>
            <a:r>
              <a:rPr lang="en-GB" sz="1200" dirty="0"/>
              <a:t>, .K. E. (1988), </a:t>
            </a:r>
            <a:r>
              <a:rPr lang="en-GB" sz="1200" i="1" dirty="0"/>
              <a:t>Mentoring at work: Developmental relationships in organizational life,</a:t>
            </a:r>
            <a:r>
              <a:rPr lang="en-GB" sz="1200" dirty="0"/>
              <a:t>  London: </a:t>
            </a:r>
            <a:r>
              <a:rPr lang="en-GB" sz="1200" dirty="0" smtClean="0"/>
              <a:t>University </a:t>
            </a:r>
            <a:r>
              <a:rPr lang="en-GB" sz="1200" dirty="0"/>
              <a:t>Press of America </a:t>
            </a:r>
          </a:p>
          <a:p>
            <a:r>
              <a:rPr lang="en-GB" sz="1200" dirty="0" err="1" smtClean="0"/>
              <a:t>Lankau</a:t>
            </a:r>
            <a:r>
              <a:rPr lang="en-GB" sz="1200" dirty="0"/>
              <a:t>, M. J. &amp; </a:t>
            </a:r>
            <a:r>
              <a:rPr lang="en-GB" sz="1200" dirty="0" err="1"/>
              <a:t>Scandura</a:t>
            </a:r>
            <a:r>
              <a:rPr lang="en-GB" sz="1200" dirty="0"/>
              <a:t>, T. A. (2002), ‘An Investigation of Personal Learning in Mentoring </a:t>
            </a:r>
            <a:r>
              <a:rPr lang="en-GB" sz="1200" dirty="0" smtClean="0"/>
              <a:t>Relationships</a:t>
            </a:r>
            <a:r>
              <a:rPr lang="en-GB" sz="1200" dirty="0"/>
              <a:t>: Content, Antecedents, and Consequences’, </a:t>
            </a:r>
            <a:r>
              <a:rPr lang="en-GB" sz="1200" i="1" dirty="0"/>
              <a:t>The Academy of Management </a:t>
            </a:r>
            <a:r>
              <a:rPr lang="en-GB" sz="1200" i="1" dirty="0" smtClean="0"/>
              <a:t>Journal</a:t>
            </a:r>
            <a:r>
              <a:rPr lang="en-GB" sz="1200" dirty="0"/>
              <a:t>,  45, 4, 779-790</a:t>
            </a:r>
          </a:p>
          <a:p>
            <a:r>
              <a:rPr lang="x-none" sz="1200" smtClean="0"/>
              <a:t>Merriam</a:t>
            </a:r>
            <a:r>
              <a:rPr lang="x-none" sz="1200"/>
              <a:t>, S. B., Caffarella, R. S. &amp; Baumgartner, L. M. (2007), </a:t>
            </a:r>
            <a:r>
              <a:rPr lang="x-none" sz="1200" i="1"/>
              <a:t>Learning in Adulthood </a:t>
            </a:r>
            <a:r>
              <a:rPr lang="x-none" sz="1200" i="1"/>
              <a:t>– </a:t>
            </a:r>
            <a:r>
              <a:rPr lang="x-none" sz="1200" i="1" smtClean="0"/>
              <a:t>a</a:t>
            </a:r>
            <a:r>
              <a:rPr lang="en-GB" sz="1200" i="1" dirty="0" smtClean="0"/>
              <a:t> </a:t>
            </a:r>
            <a:r>
              <a:rPr lang="x-none" sz="1200" i="1" smtClean="0"/>
              <a:t>comprehensive </a:t>
            </a:r>
            <a:r>
              <a:rPr lang="x-none" sz="1200" i="1"/>
              <a:t>guide , </a:t>
            </a:r>
            <a:r>
              <a:rPr lang="x-none" sz="1200"/>
              <a:t>3rd ed.  San Fransisco: Jossey-Bass </a:t>
            </a:r>
            <a:endParaRPr lang="en-GB" sz="1200" dirty="0"/>
          </a:p>
          <a:p>
            <a:r>
              <a:rPr lang="en-GB" sz="1200" dirty="0" err="1" smtClean="0"/>
              <a:t>Podolny</a:t>
            </a:r>
            <a:r>
              <a:rPr lang="en-GB" sz="1200" dirty="0"/>
              <a:t>, J. M &amp; Baron, J. N. (1997), ‘Resources and relationships: Social networks and mobility in </a:t>
            </a:r>
            <a:r>
              <a:rPr lang="en-GB" sz="1200" dirty="0" smtClean="0"/>
              <a:t>the </a:t>
            </a:r>
            <a:r>
              <a:rPr lang="en-GB" sz="1200" dirty="0"/>
              <a:t>workplace’,  </a:t>
            </a:r>
            <a:r>
              <a:rPr lang="en-GB" sz="1200" i="1" dirty="0"/>
              <a:t>American Sociological Review</a:t>
            </a:r>
            <a:r>
              <a:rPr lang="en-GB" sz="1200" dirty="0"/>
              <a:t>, 62, 673-693</a:t>
            </a:r>
          </a:p>
          <a:p>
            <a:r>
              <a:rPr lang="en-GB" sz="1200" dirty="0" err="1" smtClean="0"/>
              <a:t>Wanberg</a:t>
            </a:r>
            <a:r>
              <a:rPr lang="en-GB" sz="1200" dirty="0"/>
              <a:t>, C. R., Welsh, E. T. &amp; </a:t>
            </a:r>
            <a:r>
              <a:rPr lang="en-GB" sz="1200" dirty="0" err="1"/>
              <a:t>Hezlett</a:t>
            </a:r>
            <a:r>
              <a:rPr lang="en-GB" sz="1200" dirty="0"/>
              <a:t>. S. A. (2003),  Mentoring Research: A Review and </a:t>
            </a:r>
            <a:r>
              <a:rPr lang="en-GB" sz="1200" dirty="0" smtClean="0"/>
              <a:t>dynamic process </a:t>
            </a:r>
            <a:r>
              <a:rPr lang="en-GB" sz="1200" dirty="0"/>
              <a:t>model in </a:t>
            </a:r>
            <a:r>
              <a:rPr lang="en-GB" sz="1200" dirty="0" err="1"/>
              <a:t>Martocchio</a:t>
            </a:r>
            <a:r>
              <a:rPr lang="en-GB" sz="1200" dirty="0"/>
              <a:t>, J. &amp; Ferris, J. (</a:t>
            </a:r>
            <a:r>
              <a:rPr lang="en-GB" sz="1200" dirty="0" err="1"/>
              <a:t>eds</a:t>
            </a:r>
            <a:r>
              <a:rPr lang="en-GB" sz="1200" dirty="0"/>
              <a:t>)   </a:t>
            </a:r>
            <a:r>
              <a:rPr lang="en-GB" sz="1200" i="1" dirty="0"/>
              <a:t>Research in Personnel &amp; Human </a:t>
            </a:r>
            <a:r>
              <a:rPr lang="en-GB" sz="1200" i="1" dirty="0" smtClean="0"/>
              <a:t>Resource Management</a:t>
            </a:r>
            <a:r>
              <a:rPr lang="en-GB" sz="1200" dirty="0"/>
              <a:t>,  22,   Oxford Elsevier Science Limited  39-124 </a:t>
            </a:r>
          </a:p>
          <a:p>
            <a:pPr marL="0" indent="0">
              <a:buNone/>
            </a:pPr>
            <a:r>
              <a:rPr lang="en-GB" sz="1400" dirty="0" smtClean="0"/>
              <a:t> </a:t>
            </a:r>
            <a:endParaRPr lang="en-GB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helpful references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841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8" y="2636531"/>
            <a:ext cx="4824536" cy="422146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140968"/>
            <a:ext cx="4620480" cy="35730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" y="116632"/>
            <a:ext cx="9144000" cy="284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20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26522" y="1340768"/>
            <a:ext cx="8021941" cy="2088232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Learning </a:t>
            </a:r>
            <a:r>
              <a:rPr lang="en-GB" sz="3600" b="1" dirty="0"/>
              <a:t>about learning </a:t>
            </a:r>
            <a:r>
              <a:rPr lang="en-GB" sz="3600" b="1" dirty="0" smtClean="0"/>
              <a:t>from </a:t>
            </a:r>
            <a:r>
              <a:rPr lang="en-GB" sz="3600" b="1" dirty="0"/>
              <a:t>mentoring women </a:t>
            </a:r>
            <a:r>
              <a:rPr lang="en-GB" sz="3600" b="1" dirty="0" smtClean="0"/>
              <a:t>in </a:t>
            </a:r>
            <a:r>
              <a:rPr lang="en-GB" sz="3600" b="1" dirty="0"/>
              <a:t>the public </a:t>
            </a:r>
            <a:r>
              <a:rPr lang="en-GB" sz="3600" b="1" dirty="0" smtClean="0"/>
              <a:t>sector</a:t>
            </a:r>
            <a:endParaRPr lang="en-GB" sz="3600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39752" y="3717031"/>
            <a:ext cx="5432648" cy="1312169"/>
          </a:xfrm>
        </p:spPr>
        <p:txBody>
          <a:bodyPr>
            <a:normAutofit fontScale="92500" lnSpcReduction="10000"/>
          </a:bodyPr>
          <a:lstStyle/>
          <a:p>
            <a:pPr algn="l"/>
            <a:endParaRPr lang="en-GB" dirty="0" smtClean="0"/>
          </a:p>
          <a:p>
            <a:pPr algn="l"/>
            <a:endParaRPr lang="en-GB" dirty="0"/>
          </a:p>
          <a:p>
            <a:pPr algn="l"/>
            <a:r>
              <a:rPr lang="en-GB" b="1" dirty="0" smtClean="0"/>
              <a:t>Please do contact me if you have any questions</a:t>
            </a:r>
            <a:endParaRPr lang="en-GB" b="1" dirty="0" smtClean="0"/>
          </a:p>
          <a:p>
            <a:pPr algn="l"/>
            <a:r>
              <a:rPr lang="en-GB" dirty="0" smtClean="0">
                <a:hlinkClick r:id="rId2"/>
              </a:rPr>
              <a:t>jenni.jones@wlv.ac.uk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7" name="Picture 35" descr="C:\Users\Jenni\AppData\Local\Microsoft\Windows\Temporary Internet Files\Content.IE5\0HO1FTJB\MM900356713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6672"/>
            <a:ext cx="1241200" cy="1055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44208" y="5085184"/>
            <a:ext cx="2177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hlinkClick r:id="rId4"/>
              </a:rPr>
              <a:t>http://</a:t>
            </a:r>
            <a:r>
              <a:rPr lang="en-GB" sz="1100" dirty="0" smtClean="0">
                <a:hlinkClick r:id="rId4"/>
              </a:rPr>
              <a:t>youtu.be/9X7pwsDWRJM</a:t>
            </a:r>
            <a:r>
              <a:rPr lang="en-GB" sz="1100" dirty="0" smtClean="0"/>
              <a:t> 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87610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dirty="0" smtClean="0"/>
              <a:t>SOME LEARNING THEORY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916832"/>
            <a:ext cx="9036496" cy="525708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GB" sz="1600" dirty="0" smtClean="0"/>
              <a:t> </a:t>
            </a:r>
            <a:r>
              <a:rPr lang="en-GB" sz="1600" dirty="0"/>
              <a:t>Learning is @ CHANGE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dirty="0" smtClean="0"/>
              <a:t> Learning as a product (Merriam et al 2007)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dirty="0" smtClean="0"/>
              <a:t> Learning as a process (Kolb 1984)</a:t>
            </a:r>
          </a:p>
          <a:p>
            <a:pPr eaLnBrk="1" hangingPunct="1">
              <a:lnSpc>
                <a:spcPct val="80000"/>
              </a:lnSpc>
            </a:pPr>
            <a:endParaRPr lang="en-GB" sz="1600" dirty="0"/>
          </a:p>
          <a:p>
            <a:pPr>
              <a:lnSpc>
                <a:spcPct val="80000"/>
              </a:lnSpc>
              <a:defRPr/>
            </a:pPr>
            <a:r>
              <a:rPr lang="en-GB" sz="1600" dirty="0"/>
              <a:t>Social learning theory (Bandura 1976); By observing the actions of others, individuals form an understanding of acceptable behaviour that becomes guidelines for their future behaviour</a:t>
            </a:r>
          </a:p>
          <a:p>
            <a:pPr>
              <a:lnSpc>
                <a:spcPct val="80000"/>
              </a:lnSpc>
              <a:defRPr/>
            </a:pPr>
            <a:endParaRPr lang="en-GB" sz="1600" dirty="0"/>
          </a:p>
          <a:p>
            <a:pPr>
              <a:lnSpc>
                <a:spcPct val="80000"/>
              </a:lnSpc>
              <a:defRPr/>
            </a:pPr>
            <a:r>
              <a:rPr lang="en-GB" sz="1600" dirty="0"/>
              <a:t>Social exchange theory (Emerson 1976); Individuals develop, maintain and exit relationships depending on the perceived benefits or otherwise to them</a:t>
            </a:r>
          </a:p>
          <a:p>
            <a:pPr eaLnBrk="1" hangingPunct="1">
              <a:lnSpc>
                <a:spcPct val="80000"/>
              </a:lnSpc>
            </a:pPr>
            <a:endParaRPr lang="en-GB" sz="1600" dirty="0" smtClean="0"/>
          </a:p>
          <a:p>
            <a:pPr>
              <a:lnSpc>
                <a:spcPct val="80000"/>
              </a:lnSpc>
            </a:pPr>
            <a:r>
              <a:rPr lang="en-GB" sz="1600" dirty="0"/>
              <a:t>Career-psychosocial model of mentoring (</a:t>
            </a:r>
            <a:r>
              <a:rPr lang="en-GB" sz="1600" dirty="0" err="1"/>
              <a:t>Kram</a:t>
            </a:r>
            <a:r>
              <a:rPr lang="en-GB" sz="1600" dirty="0"/>
              <a:t> 1988)</a:t>
            </a:r>
          </a:p>
          <a:p>
            <a:pPr eaLnBrk="1" hangingPunct="1">
              <a:lnSpc>
                <a:spcPct val="80000"/>
              </a:lnSpc>
            </a:pPr>
            <a:endParaRPr lang="en-GB" sz="1600" dirty="0" smtClean="0"/>
          </a:p>
          <a:p>
            <a:pPr eaLnBrk="1" hangingPunct="1">
              <a:lnSpc>
                <a:spcPct val="80000"/>
              </a:lnSpc>
            </a:pPr>
            <a:r>
              <a:rPr lang="en-GB" sz="1600" dirty="0" smtClean="0"/>
              <a:t>4 potential areas for learning (</a:t>
            </a:r>
            <a:r>
              <a:rPr lang="en-GB" sz="1600" dirty="0" err="1" smtClean="0"/>
              <a:t>Kraiger</a:t>
            </a:r>
            <a:r>
              <a:rPr lang="en-GB" sz="1600" dirty="0" smtClean="0"/>
              <a:t> et al 1993; </a:t>
            </a:r>
            <a:r>
              <a:rPr lang="en-GB" sz="1600" dirty="0" err="1" smtClean="0"/>
              <a:t>Podolny</a:t>
            </a:r>
            <a:r>
              <a:rPr lang="en-GB" sz="1600" dirty="0" smtClean="0"/>
              <a:t> &amp; Baron 1997; </a:t>
            </a:r>
            <a:r>
              <a:rPr lang="en-GB" sz="1600" dirty="0" err="1" smtClean="0"/>
              <a:t>Wanberg</a:t>
            </a:r>
            <a:r>
              <a:rPr lang="en-GB" sz="1600" dirty="0" smtClean="0"/>
              <a:t> et al 2003); Cognitive, skills-based, affective &amp; social</a:t>
            </a:r>
          </a:p>
          <a:p>
            <a:pPr lvl="1" eaLnBrk="1" hangingPunct="1">
              <a:lnSpc>
                <a:spcPct val="80000"/>
              </a:lnSpc>
            </a:pPr>
            <a:endParaRPr lang="en-GB" sz="1600" dirty="0" smtClean="0"/>
          </a:p>
          <a:p>
            <a:pPr eaLnBrk="1" hangingPunct="1">
              <a:lnSpc>
                <a:spcPct val="80000"/>
              </a:lnSpc>
            </a:pPr>
            <a:r>
              <a:rPr lang="en-GB" sz="1600" dirty="0" smtClean="0"/>
              <a:t>2 types of personal learning (</a:t>
            </a:r>
            <a:r>
              <a:rPr lang="en-GB" sz="1600" dirty="0" err="1" smtClean="0"/>
              <a:t>Lankau</a:t>
            </a:r>
            <a:r>
              <a:rPr lang="en-GB" sz="1600" dirty="0" smtClean="0"/>
              <a:t> &amp; </a:t>
            </a:r>
            <a:r>
              <a:rPr lang="en-GB" sz="1600" dirty="0" err="1" smtClean="0"/>
              <a:t>Scandura</a:t>
            </a:r>
            <a:r>
              <a:rPr lang="en-GB" sz="1600" dirty="0" smtClean="0"/>
              <a:t> 2002); Relational job learning &amp; personal skills development (interpersonal skills) </a:t>
            </a:r>
          </a:p>
          <a:p>
            <a:pPr lvl="1" eaLnBrk="1" hangingPunct="1">
              <a:lnSpc>
                <a:spcPct val="80000"/>
              </a:lnSpc>
            </a:pPr>
            <a:endParaRPr lang="en-GB" sz="1600" dirty="0" smtClean="0"/>
          </a:p>
          <a:p>
            <a:pPr eaLnBrk="1" hangingPunct="1">
              <a:lnSpc>
                <a:spcPct val="80000"/>
              </a:lnSpc>
            </a:pPr>
            <a:r>
              <a:rPr lang="en-GB" sz="1600" dirty="0" smtClean="0"/>
              <a:t>4 windows (Hale 2000); Sharing experiences, sharing information, discussing politics of the organisation &amp; reflection + Observation of mentors/role models (</a:t>
            </a:r>
            <a:r>
              <a:rPr lang="en-GB" sz="1600" dirty="0" err="1" smtClean="0"/>
              <a:t>Hezlett</a:t>
            </a:r>
            <a:r>
              <a:rPr lang="en-GB" sz="1600" dirty="0" smtClean="0"/>
              <a:t> 2005)</a:t>
            </a:r>
          </a:p>
          <a:p>
            <a:pPr lvl="1" eaLnBrk="1" hangingPunct="1">
              <a:lnSpc>
                <a:spcPct val="80000"/>
              </a:lnSpc>
            </a:pPr>
            <a:endParaRPr lang="en-GB" sz="1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107" y="764704"/>
            <a:ext cx="832944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6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38" y="173971"/>
            <a:ext cx="3096120" cy="22469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763" y="173970"/>
            <a:ext cx="2952932" cy="33440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2420888"/>
            <a:ext cx="2987263" cy="2537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4941167"/>
            <a:ext cx="2766120" cy="17336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620" y="3517971"/>
            <a:ext cx="4058533" cy="31219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695" y="173971"/>
            <a:ext cx="2862816" cy="334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734919"/>
            <a:ext cx="2117254" cy="1905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7" y="3068959"/>
            <a:ext cx="2267744" cy="178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45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432048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 longitudinal case study; over a year and a half 2010/2011</a:t>
            </a:r>
          </a:p>
          <a:p>
            <a:r>
              <a:rPr lang="en-GB" b="1" dirty="0" smtClean="0"/>
              <a:t> ‘</a:t>
            </a:r>
            <a:r>
              <a:rPr lang="en-GB" b="1" i="1" dirty="0" smtClean="0"/>
              <a:t>Mentoring is </a:t>
            </a:r>
            <a:r>
              <a:rPr lang="en-GB" b="1" i="1" dirty="0"/>
              <a:t>a supportive, confidential relationship, enabling one to realise and achieve their </a:t>
            </a:r>
            <a:r>
              <a:rPr lang="en-GB" b="1" i="1" dirty="0" smtClean="0"/>
              <a:t>potential</a:t>
            </a:r>
            <a:r>
              <a:rPr lang="en-GB" b="1" i="1" dirty="0" smtClean="0"/>
              <a:t>’ </a:t>
            </a:r>
            <a:endParaRPr lang="en-GB" b="1" dirty="0" smtClean="0"/>
          </a:p>
          <a:p>
            <a:r>
              <a:rPr lang="en-GB" dirty="0"/>
              <a:t> 23 mentors</a:t>
            </a:r>
          </a:p>
          <a:p>
            <a:r>
              <a:rPr lang="en-GB" dirty="0"/>
              <a:t> @ </a:t>
            </a:r>
            <a:r>
              <a:rPr lang="en-GB" dirty="0" smtClean="0"/>
              <a:t>45 </a:t>
            </a:r>
            <a:r>
              <a:rPr lang="en-GB" dirty="0"/>
              <a:t>mentees</a:t>
            </a:r>
          </a:p>
          <a:p>
            <a:r>
              <a:rPr lang="en-GB" dirty="0" smtClean="0"/>
              <a:t> matched based on rank and location</a:t>
            </a:r>
          </a:p>
          <a:p>
            <a:r>
              <a:rPr lang="en-GB" dirty="0"/>
              <a:t> </a:t>
            </a:r>
            <a:r>
              <a:rPr lang="en-GB" dirty="0" smtClean="0"/>
              <a:t>2 days training for </a:t>
            </a:r>
            <a:r>
              <a:rPr lang="en-GB" dirty="0" smtClean="0"/>
              <a:t>mentors + handbook</a:t>
            </a:r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½ day session with </a:t>
            </a:r>
            <a:r>
              <a:rPr lang="en-GB" dirty="0" smtClean="0"/>
              <a:t>mentees + handbook</a:t>
            </a:r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regular formal mentoring </a:t>
            </a:r>
            <a:r>
              <a:rPr lang="en-GB" dirty="0" smtClean="0"/>
              <a:t>meetings (every 4-6 weeks)</a:t>
            </a:r>
            <a:endParaRPr lang="en-GB" dirty="0" smtClean="0"/>
          </a:p>
          <a:p>
            <a:r>
              <a:rPr lang="en-GB" dirty="0"/>
              <a:t> expectations </a:t>
            </a:r>
            <a:r>
              <a:rPr lang="en-GB" dirty="0" smtClean="0"/>
              <a:t>questionnaires (beginning and at end) </a:t>
            </a:r>
          </a:p>
          <a:p>
            <a:r>
              <a:rPr lang="en-GB" dirty="0"/>
              <a:t> </a:t>
            </a:r>
            <a:r>
              <a:rPr lang="en-GB" dirty="0" err="1" smtClean="0"/>
              <a:t>ongoing</a:t>
            </a:r>
            <a:r>
              <a:rPr lang="en-GB" dirty="0" smtClean="0"/>
              <a:t> evaluation; 1:1 meetings and open forum sessions</a:t>
            </a:r>
          </a:p>
          <a:p>
            <a:r>
              <a:rPr lang="en-GB" dirty="0"/>
              <a:t> </a:t>
            </a:r>
            <a:r>
              <a:rPr lang="en-GB" dirty="0" smtClean="0"/>
              <a:t>regular reports to senior management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820472" cy="1114384"/>
          </a:xfrm>
        </p:spPr>
        <p:txBody>
          <a:bodyPr>
            <a:normAutofit/>
          </a:bodyPr>
          <a:lstStyle/>
          <a:p>
            <a:r>
              <a:rPr lang="en-GB" dirty="0" smtClean="0"/>
              <a:t>So what happened in the Police? </a:t>
            </a:r>
            <a:endParaRPr lang="en-GB" dirty="0"/>
          </a:p>
        </p:txBody>
      </p:sp>
      <p:pic>
        <p:nvPicPr>
          <p:cNvPr id="5" name="Picture 34" descr="C:\Users\Jenni\AppData\Local\Microsoft\Windows\Temporary Internet Files\Content.IE5\0HO1FTJB\MC90043392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566" y="1268760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76056" y="1412776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hlinkClick r:id="rId3"/>
              </a:rPr>
              <a:t>http://</a:t>
            </a:r>
            <a:r>
              <a:rPr lang="en-GB" sz="1200" dirty="0" smtClean="0">
                <a:hlinkClick r:id="rId3"/>
              </a:rPr>
              <a:t>youtu.be/bb6l4ZY3fZ0</a:t>
            </a:r>
            <a:r>
              <a:rPr lang="en-GB" sz="1200" dirty="0" smtClean="0"/>
              <a:t>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16768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21885"/>
          </a:xfrm>
        </p:spPr>
        <p:txBody>
          <a:bodyPr>
            <a:normAutofit/>
          </a:bodyPr>
          <a:lstStyle/>
          <a:p>
            <a:r>
              <a:rPr lang="en-GB" dirty="0" smtClean="0"/>
              <a:t>Why do you think </a:t>
            </a:r>
            <a:r>
              <a:rPr lang="en-GB" dirty="0" smtClean="0"/>
              <a:t>women in the Police want </a:t>
            </a:r>
            <a:r>
              <a:rPr lang="en-GB" dirty="0" smtClean="0"/>
              <a:t>to be </a:t>
            </a:r>
            <a:r>
              <a:rPr lang="en-GB" dirty="0" smtClean="0"/>
              <a:t>mentees</a:t>
            </a:r>
            <a:r>
              <a:rPr lang="en-GB" dirty="0"/>
              <a:t>? </a:t>
            </a:r>
            <a:r>
              <a:rPr lang="en-GB" dirty="0" smtClean="0"/>
              <a:t>What did they expect </a:t>
            </a:r>
            <a:r>
              <a:rPr lang="en-GB" dirty="0"/>
              <a:t>to get out of </a:t>
            </a:r>
            <a:r>
              <a:rPr lang="en-GB" dirty="0" smtClean="0"/>
              <a:t>it?</a:t>
            </a:r>
            <a:endParaRPr lang="en-GB" dirty="0" smtClean="0"/>
          </a:p>
          <a:p>
            <a:r>
              <a:rPr lang="en-GB" dirty="0" smtClean="0"/>
              <a:t>Why do you think </a:t>
            </a:r>
            <a:r>
              <a:rPr lang="en-GB" dirty="0" smtClean="0"/>
              <a:t>women in the Police want </a:t>
            </a:r>
            <a:r>
              <a:rPr lang="en-GB" dirty="0" smtClean="0"/>
              <a:t>to be </a:t>
            </a:r>
            <a:r>
              <a:rPr lang="en-GB" dirty="0" smtClean="0"/>
              <a:t>mentors</a:t>
            </a:r>
            <a:r>
              <a:rPr lang="en-GB" dirty="0"/>
              <a:t>? What did they expect to get out of it?</a:t>
            </a:r>
          </a:p>
          <a:p>
            <a:r>
              <a:rPr lang="en-GB" dirty="0" smtClean="0"/>
              <a:t>How do you think any differing expectations are best </a:t>
            </a:r>
            <a:r>
              <a:rPr lang="en-GB" dirty="0" smtClean="0"/>
              <a:t>managed in the </a:t>
            </a:r>
            <a:r>
              <a:rPr lang="en-GB" dirty="0" smtClean="0"/>
              <a:t>mentoring relationship</a:t>
            </a:r>
            <a:r>
              <a:rPr lang="en-GB" dirty="0" smtClean="0"/>
              <a:t>?   </a:t>
            </a:r>
            <a:endParaRPr lang="en-GB" dirty="0" smtClean="0"/>
          </a:p>
          <a:p>
            <a:r>
              <a:rPr lang="en-GB" dirty="0"/>
              <a:t>What factors (internal and external) do you think affect the expectations of both parties?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for you?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49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564904"/>
            <a:ext cx="8424935" cy="4104456"/>
          </a:xfrm>
        </p:spPr>
        <p:txBody>
          <a:bodyPr>
            <a:normAutofit fontScale="55000" lnSpcReduction="20000"/>
          </a:bodyPr>
          <a:lstStyle/>
          <a:p>
            <a:r>
              <a:rPr lang="en-GB" sz="2900" dirty="0"/>
              <a:t>‘When I walked away from the first meeting, I was buzzing’ (Mentor/August 2010</a:t>
            </a:r>
            <a:r>
              <a:rPr lang="en-GB" sz="2900" dirty="0" smtClean="0"/>
              <a:t>)</a:t>
            </a:r>
          </a:p>
          <a:p>
            <a:r>
              <a:rPr lang="en-GB" sz="2900" dirty="0" smtClean="0"/>
              <a:t>‘</a:t>
            </a:r>
            <a:r>
              <a:rPr lang="en-GB" sz="2900" dirty="0"/>
              <a:t>I could not have anticipated that it would have helped me in such a significant way. It has been essential.’ (Mentee/August 2010</a:t>
            </a:r>
            <a:r>
              <a:rPr lang="en-GB" sz="2900" dirty="0" smtClean="0"/>
              <a:t>)</a:t>
            </a:r>
          </a:p>
          <a:p>
            <a:endParaRPr lang="en-GB" sz="2900" dirty="0" smtClean="0"/>
          </a:p>
          <a:p>
            <a:r>
              <a:rPr lang="en-GB" sz="2900" dirty="0" smtClean="0"/>
              <a:t>‘</a:t>
            </a:r>
            <a:r>
              <a:rPr lang="en-GB" sz="2900" dirty="0"/>
              <a:t>It is really a wonderful feeling to be helping other people’ (Mentor/December 2010)</a:t>
            </a:r>
          </a:p>
          <a:p>
            <a:r>
              <a:rPr lang="en-GB" sz="2900" dirty="0"/>
              <a:t>‘I feel grateful that my organisation has offered me this opportunity to explore my career path within WMP at a challenging time’ (Mentee/December 2010</a:t>
            </a:r>
            <a:r>
              <a:rPr lang="en-GB" sz="2900" dirty="0" smtClean="0"/>
              <a:t>)</a:t>
            </a:r>
          </a:p>
          <a:p>
            <a:endParaRPr lang="en-GB" sz="2900" dirty="0"/>
          </a:p>
          <a:p>
            <a:r>
              <a:rPr lang="en-GB" sz="2900" dirty="0"/>
              <a:t>‘There’s a feel good factor; that you’re giving quality time. You’re empowering them really. Every day you go about your business but this is more special; a caring role.’ (Mentor/March 2011)</a:t>
            </a:r>
          </a:p>
          <a:p>
            <a:r>
              <a:rPr lang="en-GB" sz="2900" dirty="0"/>
              <a:t>‘My changes are down to my mentor. I have had no support from outside.’ (Mentee/March 2011</a:t>
            </a:r>
            <a:r>
              <a:rPr lang="en-GB" sz="2900" dirty="0" smtClean="0"/>
              <a:t>)</a:t>
            </a:r>
          </a:p>
          <a:p>
            <a:endParaRPr lang="en-GB" sz="2900" dirty="0"/>
          </a:p>
          <a:p>
            <a:r>
              <a:rPr lang="en-GB" sz="2900" dirty="0"/>
              <a:t>‘I found this really useful. I had high expectations and this has met them. I knew I’d like it.’ (Mentor/June 2011)</a:t>
            </a:r>
          </a:p>
          <a:p>
            <a:r>
              <a:rPr lang="en-GB" sz="2900" dirty="0"/>
              <a:t>‘I believe I have had a great mentor…they were free from judgement. I felt reassured. It’s been great for me and I want it to continue.’ (Mentee/June 2011)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Expectations &amp; satisfaction</a:t>
            </a:r>
            <a:endParaRPr lang="en-GB" dirty="0"/>
          </a:p>
        </p:txBody>
      </p:sp>
      <p:pic>
        <p:nvPicPr>
          <p:cNvPr id="7" name="Picture 34" descr="C:\Users\Jenni\AppData\Local\Microsoft\Windows\Temporary Internet Files\Content.IE5\0HO1FTJB\MC90043392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566" y="1268760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ular Callout 7"/>
          <p:cNvSpPr/>
          <p:nvPr/>
        </p:nvSpPr>
        <p:spPr>
          <a:xfrm>
            <a:off x="7164288" y="1268760"/>
            <a:ext cx="914400" cy="612648"/>
          </a:xfrm>
          <a:prstGeom prst="wedgeRoundRectCallout">
            <a:avLst>
              <a:gd name="adj1" fmla="val 72674"/>
              <a:gd name="adj2" fmla="val 33425"/>
              <a:gd name="adj3" fmla="val 16667"/>
            </a:avLst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164288" y="1340768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 loved it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020272" y="6525344"/>
            <a:ext cx="201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hlinkClick r:id="rId3"/>
              </a:rPr>
              <a:t>http://youtu.be/_</a:t>
            </a:r>
            <a:r>
              <a:rPr lang="en-GB" sz="1100" dirty="0" smtClean="0">
                <a:hlinkClick r:id="rId3"/>
              </a:rPr>
              <a:t>4xU89KZ-mI</a:t>
            </a:r>
            <a:endParaRPr lang="en-GB" sz="1100" dirty="0" smtClean="0"/>
          </a:p>
          <a:p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19285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 </a:t>
            </a:r>
            <a:r>
              <a:rPr lang="en-GB" dirty="0" smtClean="0"/>
              <a:t>Which of these statements are from the mentors? </a:t>
            </a:r>
          </a:p>
          <a:p>
            <a:r>
              <a:rPr lang="en-GB" dirty="0"/>
              <a:t> </a:t>
            </a:r>
            <a:r>
              <a:rPr lang="en-GB" dirty="0" smtClean="0"/>
              <a:t>Which of these statements are from the mentees? </a:t>
            </a:r>
          </a:p>
          <a:p>
            <a:r>
              <a:rPr lang="en-GB" dirty="0"/>
              <a:t> </a:t>
            </a:r>
            <a:r>
              <a:rPr lang="en-GB" dirty="0" smtClean="0"/>
              <a:t>Which do you think are from the beginning of the mentoring relationship? Which are from the middle? And which are from the end? </a:t>
            </a:r>
          </a:p>
          <a:p>
            <a:r>
              <a:rPr lang="en-GB" dirty="0" smtClean="0"/>
              <a:t>W</a:t>
            </a:r>
            <a:r>
              <a:rPr lang="en-GB" dirty="0" smtClean="0"/>
              <a:t>hat factors (internal </a:t>
            </a:r>
            <a:r>
              <a:rPr lang="en-GB" dirty="0" smtClean="0"/>
              <a:t>and </a:t>
            </a:r>
            <a:r>
              <a:rPr lang="en-GB" dirty="0" smtClean="0"/>
              <a:t>external</a:t>
            </a:r>
            <a:r>
              <a:rPr lang="en-GB" dirty="0" smtClean="0"/>
              <a:t>) do you think got in the way? </a:t>
            </a:r>
            <a:endParaRPr lang="en-GB" dirty="0" smtClean="0"/>
          </a:p>
          <a:p>
            <a:r>
              <a:rPr lang="en-GB" dirty="0"/>
              <a:t>What factors (internal and external) do you think </a:t>
            </a:r>
            <a:r>
              <a:rPr lang="en-GB" dirty="0" smtClean="0"/>
              <a:t>helped the relationship? </a:t>
            </a:r>
            <a:endParaRPr lang="en-GB" dirty="0"/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10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492896"/>
            <a:ext cx="9252520" cy="5328592"/>
          </a:xfrm>
        </p:spPr>
        <p:txBody>
          <a:bodyPr>
            <a:normAutofit fontScale="47500" lnSpcReduction="20000"/>
          </a:bodyPr>
          <a:lstStyle/>
          <a:p>
            <a:r>
              <a:rPr lang="en-GB" sz="2900" dirty="0"/>
              <a:t>‘Mentoring is helping me get a measure of where I’m at’ (Mentee/August 2010</a:t>
            </a:r>
            <a:r>
              <a:rPr lang="en-GB" sz="2900" dirty="0" smtClean="0"/>
              <a:t>)</a:t>
            </a:r>
          </a:p>
          <a:p>
            <a:r>
              <a:rPr lang="en-GB" sz="2900" dirty="0"/>
              <a:t>‘Hearing about career options, provides ideas and inspiration on how I can progress.’ (Mentee/December 2010)</a:t>
            </a:r>
          </a:p>
          <a:p>
            <a:r>
              <a:rPr lang="en-GB" sz="2900" dirty="0"/>
              <a:t>‘I feel positive talking to her. My mood gets better and better and it boosts my morale.’ </a:t>
            </a:r>
            <a:r>
              <a:rPr lang="en-GB" sz="2900" dirty="0" smtClean="0"/>
              <a:t>(</a:t>
            </a:r>
            <a:r>
              <a:rPr lang="en-GB" sz="2900" dirty="0"/>
              <a:t>Mentee /March 2011)</a:t>
            </a:r>
          </a:p>
          <a:p>
            <a:r>
              <a:rPr lang="en-GB" sz="2900" dirty="0" smtClean="0"/>
              <a:t>‘</a:t>
            </a:r>
            <a:r>
              <a:rPr lang="en-GB" sz="2900" dirty="0"/>
              <a:t>I’m building self-confidence and that has been a big thing. I’m not used to talking about myself.’ (</a:t>
            </a:r>
            <a:r>
              <a:rPr lang="en-GB" sz="2900" dirty="0" smtClean="0"/>
              <a:t>Mentee/March)</a:t>
            </a:r>
            <a:endParaRPr lang="en-GB" sz="2900" dirty="0"/>
          </a:p>
          <a:p>
            <a:r>
              <a:rPr lang="en-GB" sz="2900" dirty="0"/>
              <a:t>‘It’s given me the confidence to achieve what I want…it’s let me be myself. Let me identify my values and believe according to them. It’s been really important.’ (Mentee/March 2011</a:t>
            </a:r>
            <a:r>
              <a:rPr lang="en-GB" sz="2900" dirty="0" smtClean="0"/>
              <a:t>)</a:t>
            </a:r>
          </a:p>
          <a:p>
            <a:r>
              <a:rPr lang="en-GB" sz="3000" dirty="0"/>
              <a:t>‘Mentoring came at a good time for me. I was handling a lot of issues at a difficult time. If I had not had a mentor, I would not have got through as well as I did. Mentoring gave me a positive perspective at a difficult time.’ (Mentee/March 2011)</a:t>
            </a:r>
          </a:p>
          <a:p>
            <a:r>
              <a:rPr lang="en-GB" sz="3000" dirty="0"/>
              <a:t>‘To believe in yourself. I don’t think I could have been here without my mentor.’ (Mentee/June 2011)</a:t>
            </a:r>
          </a:p>
          <a:p>
            <a:endParaRPr lang="en-GB" sz="2900" dirty="0"/>
          </a:p>
          <a:p>
            <a:r>
              <a:rPr lang="en-GB" sz="2900" dirty="0" smtClean="0"/>
              <a:t>‘</a:t>
            </a:r>
            <a:r>
              <a:rPr lang="en-GB" sz="2900" dirty="0"/>
              <a:t>I’m getting to know about a different side of the organisation. I didn’t know much about the front line policing role.’ (Mentor/December 2010)</a:t>
            </a:r>
          </a:p>
          <a:p>
            <a:r>
              <a:rPr lang="en-GB" sz="2900" dirty="0" smtClean="0"/>
              <a:t>‘</a:t>
            </a:r>
            <a:r>
              <a:rPr lang="en-GB" sz="2900" dirty="0"/>
              <a:t>I’m finding mentoring really hard, as some of my mentees issues are concerns for me too e.g. self-confidence, speaking in meetings etc…it has brought some stuff to the fore that I’ve not touched on for some time. I’ve realised some of what she was saying was what I was going through. So I have done some research for us both.’ (Mentor/March 2011)</a:t>
            </a:r>
          </a:p>
          <a:p>
            <a:r>
              <a:rPr lang="en-GB" sz="2900" dirty="0"/>
              <a:t>‘I have learnt to display more empathy and my own feelings more.’ (Mentor/June 2011)</a:t>
            </a:r>
          </a:p>
          <a:p>
            <a:r>
              <a:rPr lang="en-GB" sz="2900" dirty="0"/>
              <a:t>‘It’s good to challenge myself about my own life. I’ve not really thought about this in relation to me before.’ (Mentor/June 2011) </a:t>
            </a:r>
          </a:p>
          <a:p>
            <a:r>
              <a:rPr lang="en-GB" sz="2900" dirty="0"/>
              <a:t>‘I didn’t know I could make a difference by mentoring someone but now I know that I can.’ (Mentor/June 2011)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WHAT?</a:t>
            </a:r>
            <a:endParaRPr lang="en-GB" dirty="0"/>
          </a:p>
        </p:txBody>
      </p:sp>
      <p:pic>
        <p:nvPicPr>
          <p:cNvPr id="4" name="Picture 34" descr="C:\Users\Jenni\AppData\Local\Microsoft\Windows\Temporary Internet Files\Content.IE5\0HO1FTJB\MC90043392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566" y="1268760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7164288" y="1268760"/>
            <a:ext cx="914400" cy="612648"/>
          </a:xfrm>
          <a:prstGeom prst="wedgeRoundRectCallout">
            <a:avLst>
              <a:gd name="adj1" fmla="val 72674"/>
              <a:gd name="adj2" fmla="val 33425"/>
              <a:gd name="adj3" fmla="val 16667"/>
            </a:avLst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236296" y="1268760"/>
            <a:ext cx="736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I’m learning lots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5490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263</TotalTime>
  <Words>2616</Words>
  <Application>Microsoft Office PowerPoint</Application>
  <PresentationFormat>On-screen Show (4:3)</PresentationFormat>
  <Paragraphs>172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Waveform</vt:lpstr>
      <vt:lpstr>Learning about learning from mentoring women in the public sector</vt:lpstr>
      <vt:lpstr>PowerPoint Presentation</vt:lpstr>
      <vt:lpstr>SOME LEARNING THEORY</vt:lpstr>
      <vt:lpstr>PowerPoint Presentation</vt:lpstr>
      <vt:lpstr>So what happened in the Police? </vt:lpstr>
      <vt:lpstr>Questions for you?</vt:lpstr>
      <vt:lpstr>Expectations &amp; satisfaction</vt:lpstr>
      <vt:lpstr>Questions??</vt:lpstr>
      <vt:lpstr>The WHAT?</vt:lpstr>
      <vt:lpstr>WHAT mentors and mentees perceived they were learning</vt:lpstr>
      <vt:lpstr>HOW they perceived this learning was achieved for both parties </vt:lpstr>
      <vt:lpstr>Which factors they felt contributed  (or not) to this learning for both parties </vt:lpstr>
      <vt:lpstr>How do you think this learning transferred into the workplace?</vt:lpstr>
      <vt:lpstr>BEYOND mentoring</vt:lpstr>
      <vt:lpstr>Overall learning…</vt:lpstr>
      <vt:lpstr>Some practical hints and tips</vt:lpstr>
      <vt:lpstr>Myths and facts about mentoring Adapted from www.ncwd-youth.info/.../youth_mentor.../myths_and_facts_about_ mentoring.doc (A Mentoring Young People website)</vt:lpstr>
      <vt:lpstr>Limitations to the research</vt:lpstr>
      <vt:lpstr>Some helpful references</vt:lpstr>
      <vt:lpstr>Learning about learning from mentoring women in the public sector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</dc:creator>
  <cp:lastModifiedBy>Jenni</cp:lastModifiedBy>
  <cp:revision>29</cp:revision>
  <cp:lastPrinted>2011-10-10T13:03:20Z</cp:lastPrinted>
  <dcterms:created xsi:type="dcterms:W3CDTF">2011-10-09T19:54:48Z</dcterms:created>
  <dcterms:modified xsi:type="dcterms:W3CDTF">2011-10-24T21:05:20Z</dcterms:modified>
</cp:coreProperties>
</file>